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0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4" r:id="rId13"/>
    <p:sldId id="271" r:id="rId14"/>
    <p:sldId id="275" r:id="rId15"/>
    <p:sldId id="279" r:id="rId16"/>
    <p:sldId id="274" r:id="rId17"/>
    <p:sldId id="268" r:id="rId18"/>
    <p:sldId id="267" r:id="rId19"/>
    <p:sldId id="278" r:id="rId20"/>
    <p:sldId id="269" r:id="rId21"/>
    <p:sldId id="276" r:id="rId22"/>
    <p:sldId id="273" r:id="rId23"/>
    <p:sldId id="270" r:id="rId24"/>
    <p:sldId id="282" r:id="rId25"/>
  </p:sldIdLst>
  <p:sldSz cx="6858000" cy="9144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FF66"/>
    <a:srgbClr val="FFCC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103" autoAdjust="0"/>
  </p:normalViewPr>
  <p:slideViewPr>
    <p:cSldViewPr>
      <p:cViewPr varScale="1">
        <p:scale>
          <a:sx n="61" d="100"/>
          <a:sy n="61" d="100"/>
        </p:scale>
        <p:origin x="2438" y="67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-100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020F1-C3D6-4EC7-BF18-0A1A9F1C9004}" type="datetimeFigureOut">
              <a:rPr lang="cs-CZ" smtClean="0"/>
              <a:t>24.4.2017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9E7C4-09B2-4D7F-B917-C1302F7A6D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9101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9E7C4-09B2-4D7F-B917-C1302F7A6D0F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5222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D58E-FBF6-444A-8BAC-63016C2AF769}" type="datetimeFigureOut">
              <a:rPr lang="cs-CZ" smtClean="0"/>
              <a:t>24.4.2017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C542D-A47F-4639-B9BF-7FBE9633C1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1018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D58E-FBF6-444A-8BAC-63016C2AF769}" type="datetimeFigureOut">
              <a:rPr lang="cs-CZ" smtClean="0"/>
              <a:t>24.4.2017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C542D-A47F-4639-B9BF-7FBE9633C1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6430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D58E-FBF6-444A-8BAC-63016C2AF769}" type="datetimeFigureOut">
              <a:rPr lang="cs-CZ" smtClean="0"/>
              <a:t>24.4.2017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C542D-A47F-4639-B9BF-7FBE9633C1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4438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D58E-FBF6-444A-8BAC-63016C2AF769}" type="datetimeFigureOut">
              <a:rPr lang="cs-CZ" smtClean="0"/>
              <a:t>24.4.2017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C542D-A47F-4639-B9BF-7FBE9633C1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1586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D58E-FBF6-444A-8BAC-63016C2AF769}" type="datetimeFigureOut">
              <a:rPr lang="cs-CZ" smtClean="0"/>
              <a:t>24.4.2017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C542D-A47F-4639-B9BF-7FBE9633C1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3680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D58E-FBF6-444A-8BAC-63016C2AF769}" type="datetimeFigureOut">
              <a:rPr lang="cs-CZ" smtClean="0"/>
              <a:t>24.4.2017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C542D-A47F-4639-B9BF-7FBE9633C1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1591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D58E-FBF6-444A-8BAC-63016C2AF769}" type="datetimeFigureOut">
              <a:rPr lang="cs-CZ" smtClean="0"/>
              <a:t>24.4.2017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C542D-A47F-4639-B9BF-7FBE9633C1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4556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D58E-FBF6-444A-8BAC-63016C2AF769}" type="datetimeFigureOut">
              <a:rPr lang="cs-CZ" smtClean="0"/>
              <a:t>24.4.2017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C542D-A47F-4639-B9BF-7FBE9633C1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8789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D58E-FBF6-444A-8BAC-63016C2AF769}" type="datetimeFigureOut">
              <a:rPr lang="cs-CZ" smtClean="0"/>
              <a:t>24.4.2017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C542D-A47F-4639-B9BF-7FBE9633C1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3756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D58E-FBF6-444A-8BAC-63016C2AF769}" type="datetimeFigureOut">
              <a:rPr lang="cs-CZ" smtClean="0"/>
              <a:t>24.4.2017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C542D-A47F-4639-B9BF-7FBE9633C1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4747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D58E-FBF6-444A-8BAC-63016C2AF769}" type="datetimeFigureOut">
              <a:rPr lang="cs-CZ" smtClean="0"/>
              <a:t>24.4.2017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C542D-A47F-4639-B9BF-7FBE9633C1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3516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BD58E-FBF6-444A-8BAC-63016C2AF769}" type="datetimeFigureOut">
              <a:rPr lang="cs-CZ" smtClean="0"/>
              <a:t>24.4.2017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C542D-A47F-4639-B9BF-7FBE9633C1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260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wmf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4064" y="0"/>
            <a:ext cx="6858000" cy="36671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1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Městská knihovna Orlová</a:t>
            </a:r>
            <a:r>
              <a:rPr lang="cs-CZ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       </a:t>
            </a:r>
            <a:r>
              <a:rPr lang="cs-CZ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rok   </a:t>
            </a:r>
            <a:r>
              <a:rPr lang="cs-CZ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2007 </a:t>
            </a:r>
            <a:endParaRPr lang="cs-CZ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63646" y="2402344"/>
            <a:ext cx="5719771" cy="23698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KRONIKA</a:t>
            </a:r>
          </a:p>
          <a:p>
            <a:pPr algn="ctr"/>
            <a:r>
              <a:rPr lang="cs-CZ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2007</a:t>
            </a:r>
          </a:p>
          <a:p>
            <a:pPr algn="ctr"/>
            <a:r>
              <a:rPr lang="cs-CZ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Městská knihovna Orlová</a:t>
            </a:r>
          </a:p>
        </p:txBody>
      </p:sp>
    </p:spTree>
    <p:extLst>
      <p:ext uri="{BB962C8B-B14F-4D97-AF65-F5344CB8AC3E}">
        <p14:creationId xmlns:p14="http://schemas.microsoft.com/office/powerpoint/2010/main" val="150487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36712" y="899592"/>
            <a:ext cx="4896544" cy="72009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Pro </a:t>
            </a:r>
            <a:r>
              <a:rPr lang="cs-CZ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děti</a:t>
            </a:r>
            <a:br>
              <a:rPr lang="cs-CZ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endParaRPr lang="cs-CZ" dirty="0"/>
          </a:p>
        </p:txBody>
      </p:sp>
      <p:sp>
        <p:nvSpPr>
          <p:cNvPr id="8" name="Podnadpis 7"/>
          <p:cNvSpPr>
            <a:spLocks noGrp="1"/>
          </p:cNvSpPr>
          <p:nvPr>
            <p:ph type="subTitle" idx="1"/>
          </p:nvPr>
        </p:nvSpPr>
        <p:spPr>
          <a:xfrm>
            <a:off x="44624" y="5574631"/>
            <a:ext cx="3960440" cy="1373634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7.6.</a:t>
            </a:r>
          </a:p>
          <a:p>
            <a:r>
              <a:rPr lang="cs-CZ" sz="2800" b="1" dirty="0" smtClean="0"/>
              <a:t>Ilustrátor Adolf Dudek</a:t>
            </a:r>
            <a:endParaRPr lang="cs-CZ" sz="2800" b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59086"/>
            <a:ext cx="2794000" cy="2095500"/>
          </a:xfr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0"/>
            <a:ext cx="6858000" cy="36671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1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Městská knihovna Orlová</a:t>
            </a:r>
            <a:r>
              <a:rPr lang="cs-CZ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        rok   </a:t>
            </a:r>
            <a:r>
              <a:rPr lang="cs-CZ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2007 </a:t>
            </a:r>
            <a:endParaRPr lang="cs-CZ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448" y="1329321"/>
            <a:ext cx="3236979" cy="242773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341" y="4080991"/>
            <a:ext cx="2660915" cy="199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6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Pro děti</a:t>
            </a:r>
            <a:br>
              <a:rPr lang="cs-CZ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2900" y="5580112"/>
            <a:ext cx="6172200" cy="25881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/>
              <a:t>7.10.</a:t>
            </a:r>
          </a:p>
          <a:p>
            <a:pPr marL="0" indent="0">
              <a:buNone/>
            </a:pPr>
            <a:r>
              <a:rPr lang="cs-CZ" sz="2400" b="1" dirty="0" smtClean="0"/>
              <a:t>Arnošt Vašíček</a:t>
            </a:r>
          </a:p>
          <a:p>
            <a:pPr marL="0" indent="0">
              <a:buNone/>
            </a:pPr>
            <a:r>
              <a:rPr lang="cs-CZ" sz="2400" b="1" dirty="0" smtClean="0"/>
              <a:t>Záhady</a:t>
            </a:r>
            <a:endParaRPr lang="cs-CZ" sz="2400" b="1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0"/>
            <a:ext cx="6858000" cy="36671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1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Městská knihovna Orlová</a:t>
            </a:r>
            <a:r>
              <a:rPr lang="cs-CZ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        rok   </a:t>
            </a:r>
            <a:r>
              <a:rPr lang="cs-CZ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2007 </a:t>
            </a:r>
            <a:endParaRPr lang="cs-CZ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12" y="2483768"/>
            <a:ext cx="2372883" cy="177966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495" y="1709539"/>
            <a:ext cx="2496278" cy="187220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95" y="4010653"/>
            <a:ext cx="3001523" cy="22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7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748304"/>
            <a:ext cx="6172200" cy="114188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Výzdoba oken</a:t>
            </a:r>
            <a:br>
              <a:rPr lang="cs-CZ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cs-CZ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Dětské </a:t>
            </a:r>
            <a:r>
              <a:rPr lang="cs-CZ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odděělení</a:t>
            </a:r>
            <a:r>
              <a:rPr lang="cs-CZ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cs-CZ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56" y="1979712"/>
            <a:ext cx="3264363" cy="2448272"/>
          </a:xfr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0"/>
            <a:ext cx="6858000" cy="36671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1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Městská knihovna Orlová</a:t>
            </a:r>
            <a:r>
              <a:rPr lang="cs-CZ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        rok   </a:t>
            </a:r>
            <a:r>
              <a:rPr lang="cs-CZ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2007 </a:t>
            </a:r>
            <a:endParaRPr lang="cs-CZ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96" y="7041164"/>
            <a:ext cx="2783904" cy="208792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880" y="4211605"/>
            <a:ext cx="3263957" cy="244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75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0"/>
            <a:ext cx="6858000" cy="36671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1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Městská knihovna Orlová</a:t>
            </a:r>
            <a:r>
              <a:rPr lang="cs-CZ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        rok   </a:t>
            </a:r>
            <a:r>
              <a:rPr lang="cs-CZ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2007 </a:t>
            </a:r>
            <a:endParaRPr lang="cs-CZ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Týden knihoven</a:t>
            </a:r>
            <a:r>
              <a:rPr lang="cs-CZ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cs-CZ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/>
              <a:t>                                </a:t>
            </a:r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r>
              <a:rPr lang="cs-CZ" sz="2800" dirty="0" smtClean="0"/>
              <a:t>-   amnestie dlužníků</a:t>
            </a:r>
          </a:p>
          <a:p>
            <a:pPr>
              <a:buFontTx/>
              <a:buChar char="-"/>
            </a:pPr>
            <a:r>
              <a:rPr lang="cs-CZ" sz="2800" dirty="0" smtClean="0"/>
              <a:t>anonymní vrácení knih</a:t>
            </a:r>
          </a:p>
          <a:p>
            <a:pPr>
              <a:buFontTx/>
              <a:buChar char="-"/>
            </a:pPr>
            <a:r>
              <a:rPr lang="cs-CZ" sz="2800" dirty="0" smtClean="0"/>
              <a:t>roční registrace zdarma</a:t>
            </a:r>
            <a:endParaRPr lang="cs-CZ" sz="28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824" y="1890184"/>
            <a:ext cx="3600507" cy="269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9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0"/>
            <a:ext cx="6858000" cy="36671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1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Městská knihovna Orlová</a:t>
            </a:r>
            <a:r>
              <a:rPr lang="cs-CZ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        rok   </a:t>
            </a:r>
            <a:r>
              <a:rPr lang="cs-CZ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2007 </a:t>
            </a:r>
            <a:endParaRPr lang="cs-CZ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Hudební akce</a:t>
            </a:r>
            <a:br>
              <a:rPr lang="cs-CZ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/>
              <a:t>16.1. Příroda v hudbě</a:t>
            </a:r>
          </a:p>
          <a:p>
            <a:pPr marL="0" indent="0">
              <a:buNone/>
            </a:pPr>
            <a:r>
              <a:rPr lang="cs-CZ" sz="2800" b="1" dirty="0" smtClean="0"/>
              <a:t>13.2. Francouzské šansony</a:t>
            </a:r>
          </a:p>
          <a:p>
            <a:pPr marL="0" indent="0">
              <a:buNone/>
            </a:pPr>
            <a:r>
              <a:rPr lang="cs-CZ" sz="2800" b="1" dirty="0" smtClean="0"/>
              <a:t>10.4. Čeští písničkáři, Nohavica a spol.</a:t>
            </a:r>
          </a:p>
          <a:p>
            <a:pPr marL="0" indent="0">
              <a:buNone/>
            </a:pPr>
            <a:r>
              <a:rPr lang="cs-CZ" sz="2800" b="1" dirty="0" smtClean="0"/>
              <a:t>15.5. O české lidové písni</a:t>
            </a:r>
          </a:p>
          <a:p>
            <a:pPr marL="0" indent="0">
              <a:buNone/>
            </a:pPr>
            <a:r>
              <a:rPr lang="cs-CZ" sz="2800" b="1" dirty="0" smtClean="0"/>
              <a:t>  5.3. Český šanson</a:t>
            </a:r>
          </a:p>
          <a:p>
            <a:pPr marL="0" indent="0">
              <a:buNone/>
            </a:pPr>
            <a:endParaRPr lang="cs-CZ" sz="2800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5024" y="4644008"/>
            <a:ext cx="2619375" cy="174307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04" y="5004048"/>
            <a:ext cx="180975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70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Hudební akce</a:t>
            </a:r>
            <a:br>
              <a:rPr lang="cs-CZ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endParaRPr lang="cs-CZ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0"/>
            <a:ext cx="6858000" cy="36671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1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Městská knihovna Orlová</a:t>
            </a:r>
            <a:r>
              <a:rPr lang="cs-CZ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        rok   </a:t>
            </a:r>
            <a:r>
              <a:rPr lang="cs-CZ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2007 </a:t>
            </a:r>
            <a:endParaRPr lang="cs-CZ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42900" y="5580112"/>
            <a:ext cx="3590156" cy="25881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/>
              <a:t>29.5.</a:t>
            </a:r>
          </a:p>
          <a:p>
            <a:pPr marL="0" indent="0">
              <a:buNone/>
            </a:pPr>
            <a:r>
              <a:rPr lang="cs-CZ" sz="2800" b="1" dirty="0" smtClean="0"/>
              <a:t>Dívčí válka</a:t>
            </a:r>
          </a:p>
          <a:p>
            <a:pPr marL="0" indent="0">
              <a:buNone/>
            </a:pPr>
            <a:r>
              <a:rPr lang="cs-CZ" sz="2800" b="1" dirty="0" smtClean="0"/>
              <a:t>Jan Burian</a:t>
            </a:r>
            <a:endParaRPr lang="cs-CZ" sz="2800" b="1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57" y="2029222"/>
            <a:ext cx="2741855" cy="205639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725687"/>
            <a:ext cx="2852936" cy="213970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854" y="4283968"/>
            <a:ext cx="3072341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18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0"/>
            <a:ext cx="6858000" cy="36671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1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Městská knihovna Orlová</a:t>
            </a:r>
            <a:r>
              <a:rPr lang="cs-CZ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        rok   </a:t>
            </a:r>
            <a:r>
              <a:rPr lang="cs-CZ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2007 </a:t>
            </a:r>
            <a:endParaRPr lang="cs-CZ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Hudební akce</a:t>
            </a:r>
            <a:br>
              <a:rPr lang="cs-CZ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/>
              <a:t>11.9. Světové muzikály</a:t>
            </a:r>
          </a:p>
          <a:p>
            <a:pPr marL="0" indent="0">
              <a:buNone/>
            </a:pPr>
            <a:r>
              <a:rPr lang="cs-CZ" sz="2800" b="1" dirty="0" smtClean="0"/>
              <a:t>9.10. Filmové melodie</a:t>
            </a:r>
          </a:p>
          <a:p>
            <a:pPr marL="0" indent="0">
              <a:buNone/>
            </a:pPr>
            <a:r>
              <a:rPr lang="cs-CZ" sz="2800" b="1" dirty="0" smtClean="0"/>
              <a:t>6.11. Etnická hudba</a:t>
            </a:r>
            <a:endParaRPr lang="cs-CZ" sz="28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010" y="4079346"/>
            <a:ext cx="2133600" cy="214312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1128184"/>
            <a:ext cx="1847850" cy="246697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80" y="4788024"/>
            <a:ext cx="3075863" cy="204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65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Hudební akce</a:t>
            </a:r>
            <a:br>
              <a:rPr lang="cs-CZ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2900" y="5508104"/>
            <a:ext cx="4814292" cy="26601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/>
              <a:t>4.12.</a:t>
            </a:r>
          </a:p>
          <a:p>
            <a:pPr marL="0" indent="0">
              <a:buNone/>
            </a:pPr>
            <a:r>
              <a:rPr lang="cs-CZ" sz="2800" b="1" dirty="0" smtClean="0"/>
              <a:t>Adventní koncert</a:t>
            </a:r>
          </a:p>
          <a:p>
            <a:pPr marL="0" indent="0">
              <a:buNone/>
            </a:pPr>
            <a:r>
              <a:rPr lang="cs-CZ" sz="2800" b="1" dirty="0" smtClean="0"/>
              <a:t>Musica in </a:t>
            </a:r>
            <a:r>
              <a:rPr lang="cs-CZ" sz="2800" b="1" dirty="0" err="1" smtClean="0"/>
              <a:t>tre</a:t>
            </a:r>
            <a:endParaRPr lang="cs-CZ" sz="2800" b="1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0"/>
            <a:ext cx="6858000" cy="36671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1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Městská knihovna Orlová</a:t>
            </a:r>
            <a:r>
              <a:rPr lang="cs-CZ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        rok   </a:t>
            </a:r>
            <a:r>
              <a:rPr lang="cs-CZ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2007 </a:t>
            </a:r>
            <a:endParaRPr lang="cs-CZ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85" y="1994007"/>
            <a:ext cx="2660915" cy="199568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085" y="1412909"/>
            <a:ext cx="2660915" cy="199568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272" y="4084764"/>
            <a:ext cx="2708920" cy="203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2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Hudební akce</a:t>
            </a:r>
            <a:r>
              <a:rPr lang="cs-CZ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cs-CZ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2900" y="5796136"/>
            <a:ext cx="4598268" cy="23720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/>
              <a:t>7.12.</a:t>
            </a:r>
          </a:p>
          <a:p>
            <a:pPr marL="0" indent="0">
              <a:buNone/>
            </a:pPr>
            <a:r>
              <a:rPr lang="cs-CZ" sz="2400" b="1" dirty="0" smtClean="0"/>
              <a:t>Gospelový koncert</a:t>
            </a:r>
          </a:p>
          <a:p>
            <a:pPr marL="0" indent="0">
              <a:buNone/>
            </a:pPr>
            <a:r>
              <a:rPr lang="cs-CZ" sz="2400" b="1" dirty="0" err="1" smtClean="0"/>
              <a:t>Keep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smiling</a:t>
            </a:r>
            <a:r>
              <a:rPr lang="cs-CZ" sz="2400" b="1" dirty="0" smtClean="0"/>
              <a:t> Orlová</a:t>
            </a:r>
            <a:endParaRPr lang="cs-CZ" sz="2400" b="1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0"/>
            <a:ext cx="6858000" cy="36671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1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Městská knihovna Orlová</a:t>
            </a:r>
            <a:r>
              <a:rPr lang="cs-CZ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        rok   </a:t>
            </a:r>
            <a:r>
              <a:rPr lang="cs-CZ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2007 </a:t>
            </a:r>
            <a:endParaRPr lang="cs-CZ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007607"/>
            <a:ext cx="2660915" cy="199568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024" y="1473216"/>
            <a:ext cx="1700808" cy="226774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167" y="4063021"/>
            <a:ext cx="2636912" cy="197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55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Výtvarné dílny</a:t>
            </a:r>
            <a:r>
              <a:rPr lang="cs-CZ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cs-CZ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2900" y="5652120"/>
            <a:ext cx="4238228" cy="25160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/>
              <a:t>12.6.</a:t>
            </a:r>
          </a:p>
          <a:p>
            <a:pPr marL="0" indent="0">
              <a:buNone/>
            </a:pPr>
            <a:r>
              <a:rPr lang="cs-CZ" sz="2800" b="1" dirty="0" smtClean="0"/>
              <a:t>Malování na hedvábí</a:t>
            </a:r>
            <a:endParaRPr lang="cs-CZ" sz="2800" b="1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0"/>
            <a:ext cx="6858000" cy="36671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1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Městská knihovna Orlová</a:t>
            </a:r>
            <a:r>
              <a:rPr lang="cs-CZ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        rok   </a:t>
            </a:r>
            <a:r>
              <a:rPr lang="cs-CZ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2007 </a:t>
            </a:r>
            <a:endParaRPr lang="cs-CZ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0250"/>
            <a:ext cx="2837865" cy="212839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580" y="1475656"/>
            <a:ext cx="3264362" cy="244827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660" y="3946500"/>
            <a:ext cx="2852936" cy="213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1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6632" y="107504"/>
            <a:ext cx="6741368" cy="504056"/>
          </a:xfrm>
          <a:solidFill>
            <a:srgbClr val="FFFFCC"/>
          </a:solidFill>
        </p:spPr>
        <p:txBody>
          <a:bodyPr>
            <a:normAutofit/>
          </a:bodyPr>
          <a:lstStyle/>
          <a:p>
            <a:pPr algn="l"/>
            <a:r>
              <a:rPr lang="cs-CZ" sz="1800" dirty="0" smtClean="0"/>
              <a:t>Městská knihovna Orlová                                             </a:t>
            </a:r>
            <a:r>
              <a:rPr lang="cs-CZ" sz="1800" b="1" dirty="0" smtClean="0"/>
              <a:t>rok </a:t>
            </a:r>
            <a:r>
              <a:rPr lang="cs-CZ" sz="1800" b="1" dirty="0" smtClean="0">
                <a:solidFill>
                  <a:schemeClr val="tx2"/>
                </a:solidFill>
              </a:rPr>
              <a:t>2007</a:t>
            </a:r>
            <a:endParaRPr lang="cs-CZ" sz="1800" b="1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2656" y="1187624"/>
            <a:ext cx="6172200" cy="6984776"/>
          </a:xfrm>
        </p:spPr>
        <p:txBody>
          <a:bodyPr>
            <a:normAutofit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Městská knihovna </a:t>
            </a:r>
            <a:r>
              <a:rPr lang="cs-CZ" altLang="cs-CZ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Orlová</a:t>
            </a:r>
            <a:endParaRPr lang="cs-CZ" altLang="cs-CZ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Vedoucí</a:t>
            </a:r>
            <a:r>
              <a:rPr lang="cs-CZ" altLang="cs-CZ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Iva 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Sušková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75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Zaměstnanci:</a:t>
            </a:r>
          </a:p>
          <a:p>
            <a:pPr marL="714375" lvl="0" indent="0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Bendová Věra</a:t>
            </a:r>
          </a:p>
          <a:p>
            <a:pPr marL="714375" lvl="0" indent="0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Čmiel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David</a:t>
            </a:r>
          </a:p>
          <a:p>
            <a:pPr marL="714375" lvl="0" indent="0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Gavelčíková </a:t>
            </a:r>
            <a:r>
              <a:rPr lang="cs-CZ" altLang="cs-CZ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Pavla (nástup 1.6.)</a:t>
            </a:r>
            <a:endParaRPr lang="cs-CZ" altLang="cs-CZ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75" lvl="0" indent="0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Heczková Lenka</a:t>
            </a:r>
          </a:p>
          <a:p>
            <a:pPr marL="714375" lvl="0" indent="0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Káňová Jarmila</a:t>
            </a:r>
          </a:p>
          <a:p>
            <a:pPr marL="714375" lvl="0" indent="0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Kytlicová 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Miroslava</a:t>
            </a:r>
          </a:p>
          <a:p>
            <a:pPr marL="714375" lvl="0" indent="0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Návratová Stanislava</a:t>
            </a:r>
          </a:p>
          <a:p>
            <a:pPr marL="714375" lvl="0" indent="0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Nerychlová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Olga</a:t>
            </a:r>
          </a:p>
          <a:p>
            <a:pPr marL="714375" lvl="0" indent="0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Popková Alena (odchod do důchodu 31.5)</a:t>
            </a:r>
            <a:endParaRPr lang="cs-CZ" altLang="cs-CZ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75" lvl="0" indent="0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Sivá Božena </a:t>
            </a:r>
          </a:p>
          <a:p>
            <a:pPr marL="714375" lvl="0" indent="0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Svobodová Taťána</a:t>
            </a:r>
          </a:p>
          <a:p>
            <a:pPr marL="714375" lvl="0" indent="0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Svrčinová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Hana (mateřská dovolená)</a:t>
            </a:r>
            <a:endParaRPr lang="cs-CZ" altLang="cs-CZ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75" lvl="0" indent="0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Sztwiertniová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Anna</a:t>
            </a:r>
          </a:p>
          <a:p>
            <a:pPr marL="714375" lvl="0" indent="0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Tobolová Zdena</a:t>
            </a:r>
          </a:p>
          <a:p>
            <a:pPr marL="714375" lvl="0" indent="0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Studihradová</a:t>
            </a:r>
            <a:r>
              <a:rPr lang="cs-CZ" altLang="cs-CZ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Blanka</a:t>
            </a:r>
          </a:p>
          <a:p>
            <a:pPr marL="714375" lvl="0" indent="0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Bc. Žáková Eva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052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Výtvarné dílny</a:t>
            </a:r>
            <a:r>
              <a:rPr lang="cs-CZ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cs-CZ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2900" y="5652120"/>
            <a:ext cx="4238228" cy="25160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/>
              <a:t>7.11.</a:t>
            </a:r>
          </a:p>
          <a:p>
            <a:pPr marL="0" indent="0">
              <a:buNone/>
            </a:pPr>
            <a:r>
              <a:rPr lang="cs-CZ" sz="2800" b="1" dirty="0" smtClean="0"/>
              <a:t>Perníčky</a:t>
            </a:r>
            <a:endParaRPr lang="cs-CZ" sz="2800" b="1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0"/>
            <a:ext cx="6858000" cy="36671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1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Městská knihovna Orlová</a:t>
            </a:r>
            <a:r>
              <a:rPr lang="cs-CZ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        rok   </a:t>
            </a:r>
            <a:r>
              <a:rPr lang="cs-CZ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2007 </a:t>
            </a:r>
            <a:endParaRPr lang="cs-CZ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0250"/>
            <a:ext cx="2837865" cy="212839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542" y="4162681"/>
            <a:ext cx="2564904" cy="192367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081" y="1775466"/>
            <a:ext cx="2660915" cy="199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10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0"/>
            <a:ext cx="6858000" cy="36671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1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Městská knihovna Orlová</a:t>
            </a:r>
            <a:r>
              <a:rPr lang="cs-CZ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        rok   </a:t>
            </a:r>
            <a:r>
              <a:rPr lang="cs-CZ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2007 </a:t>
            </a:r>
            <a:endParaRPr lang="cs-CZ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Výstavy</a:t>
            </a:r>
            <a:br>
              <a:rPr lang="cs-CZ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48680" y="2256368"/>
            <a:ext cx="5966420" cy="5911850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 smtClean="0"/>
              <a:t>1.12.2006 – 3.2.2007</a:t>
            </a:r>
          </a:p>
          <a:p>
            <a:pPr marL="0" indent="0">
              <a:buNone/>
            </a:pPr>
            <a:r>
              <a:rPr lang="cs-CZ" sz="2800" b="1" dirty="0" smtClean="0"/>
              <a:t>K 60. výročí vzniku staré Orlové </a:t>
            </a:r>
          </a:p>
          <a:p>
            <a:pPr marL="0" indent="0">
              <a:buNone/>
            </a:pPr>
            <a:endParaRPr lang="cs-CZ" sz="2800" b="1" dirty="0" smtClean="0"/>
          </a:p>
          <a:p>
            <a:pPr marL="0" indent="0">
              <a:buNone/>
            </a:pPr>
            <a:r>
              <a:rPr lang="cs-CZ" sz="2800" b="1" dirty="0" smtClean="0"/>
              <a:t>8.2. – 14.3.</a:t>
            </a:r>
          </a:p>
          <a:p>
            <a:pPr marL="0" indent="0">
              <a:buNone/>
            </a:pPr>
            <a:r>
              <a:rPr lang="cs-CZ" sz="2800" b="1" dirty="0" smtClean="0"/>
              <a:t>Výstava prací děti MŠ</a:t>
            </a:r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r>
              <a:rPr lang="cs-CZ" sz="2800" b="1" dirty="0" smtClean="0"/>
              <a:t>18.5. – 23.6.</a:t>
            </a:r>
          </a:p>
          <a:p>
            <a:pPr marL="0" indent="0">
              <a:buNone/>
            </a:pPr>
            <a:r>
              <a:rPr lang="cs-CZ" sz="2800" b="1" dirty="0" smtClean="0"/>
              <a:t>Fotoklub </a:t>
            </a:r>
            <a:r>
              <a:rPr lang="cs-CZ" sz="2800" b="1" dirty="0" err="1" smtClean="0"/>
              <a:t>MěDK</a:t>
            </a:r>
            <a:r>
              <a:rPr lang="cs-CZ" sz="2800" b="1" dirty="0" smtClean="0"/>
              <a:t> Karviná</a:t>
            </a:r>
            <a:endParaRPr lang="cs-CZ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5064" y="3275856"/>
            <a:ext cx="2705100" cy="16859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432" y="6482293"/>
            <a:ext cx="1490464" cy="206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71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0"/>
            <a:ext cx="6858000" cy="36671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1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Městská knihovna Orlová</a:t>
            </a:r>
            <a:r>
              <a:rPr lang="cs-CZ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        rok   </a:t>
            </a:r>
            <a:r>
              <a:rPr lang="cs-CZ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2007 </a:t>
            </a:r>
            <a:endParaRPr lang="cs-CZ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Výstavy</a:t>
            </a:r>
            <a:br>
              <a:rPr lang="cs-CZ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cs-CZ" sz="2800" b="1" dirty="0">
                <a:solidFill>
                  <a:prstClr val="black"/>
                </a:solidFill>
              </a:rPr>
              <a:t>9.8. – 8.9.</a:t>
            </a:r>
          </a:p>
          <a:p>
            <a:pPr marL="0" lvl="0" indent="0">
              <a:buNone/>
            </a:pPr>
            <a:r>
              <a:rPr lang="cs-CZ" sz="2800" b="1" dirty="0">
                <a:solidFill>
                  <a:prstClr val="black"/>
                </a:solidFill>
              </a:rPr>
              <a:t>Centrum Orlová se představuje</a:t>
            </a:r>
          </a:p>
          <a:p>
            <a:pPr marL="0" lvl="0" indent="0">
              <a:buNone/>
            </a:pPr>
            <a:r>
              <a:rPr lang="cs-CZ" sz="2800" b="1" dirty="0">
                <a:solidFill>
                  <a:prstClr val="black"/>
                </a:solidFill>
              </a:rPr>
              <a:t>Výstava z </a:t>
            </a:r>
            <a:r>
              <a:rPr lang="cs-CZ" sz="2800" b="1" i="1" dirty="0">
                <a:solidFill>
                  <a:prstClr val="black"/>
                </a:solidFill>
              </a:rPr>
              <a:t>činnosti KSVČ </a:t>
            </a:r>
            <a:r>
              <a:rPr lang="cs-CZ" sz="2800" b="1" i="1" dirty="0" err="1" smtClean="0">
                <a:solidFill>
                  <a:prstClr val="black"/>
                </a:solidFill>
              </a:rPr>
              <a:t>Juventus</a:t>
            </a:r>
            <a:endParaRPr lang="cs-CZ" sz="2800" b="1" i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cs-CZ" sz="2800" b="1" i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2800" b="1" dirty="0" smtClean="0">
                <a:solidFill>
                  <a:prstClr val="black"/>
                </a:solidFill>
              </a:rPr>
              <a:t>13.9. – 27.10.</a:t>
            </a:r>
          </a:p>
          <a:p>
            <a:pPr marL="0" lvl="0" indent="0">
              <a:buNone/>
            </a:pPr>
            <a:r>
              <a:rPr lang="cs-CZ" sz="2800" b="1" dirty="0" smtClean="0">
                <a:solidFill>
                  <a:prstClr val="black"/>
                </a:solidFill>
              </a:rPr>
              <a:t>Fotografie</a:t>
            </a:r>
          </a:p>
          <a:p>
            <a:pPr marL="0" lvl="0" indent="0">
              <a:buNone/>
            </a:pPr>
            <a:r>
              <a:rPr lang="cs-CZ" sz="2800" b="1" dirty="0" smtClean="0">
                <a:solidFill>
                  <a:prstClr val="black"/>
                </a:solidFill>
              </a:rPr>
              <a:t>Tadeusz </a:t>
            </a:r>
            <a:r>
              <a:rPr lang="cs-CZ" sz="2800" b="1" dirty="0" err="1" smtClean="0">
                <a:solidFill>
                  <a:prstClr val="black"/>
                </a:solidFill>
              </a:rPr>
              <a:t>Gabryśz</a:t>
            </a:r>
            <a:endParaRPr lang="cs-CZ" sz="2800" b="1" dirty="0">
              <a:solidFill>
                <a:prstClr val="black"/>
              </a:solidFill>
            </a:endParaRPr>
          </a:p>
          <a:p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024" y="4716016"/>
            <a:ext cx="1252339" cy="186968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784" y="6065534"/>
            <a:ext cx="1405880" cy="206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67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Výstavy</a:t>
            </a:r>
            <a:r>
              <a:rPr lang="cs-CZ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cs-CZ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2900" y="5436096"/>
            <a:ext cx="4670276" cy="27321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/>
              <a:t>1.11. – 1.12.</a:t>
            </a:r>
          </a:p>
          <a:p>
            <a:pPr marL="0" indent="0">
              <a:buNone/>
            </a:pPr>
            <a:r>
              <a:rPr lang="cs-CZ" sz="2800" b="1" dirty="0" smtClean="0"/>
              <a:t>Sportovní fotografie</a:t>
            </a:r>
          </a:p>
          <a:p>
            <a:pPr marL="0" indent="0">
              <a:buNone/>
            </a:pPr>
            <a:r>
              <a:rPr lang="cs-CZ" sz="2800" b="1" dirty="0" smtClean="0"/>
              <a:t>Jiří </a:t>
            </a:r>
            <a:r>
              <a:rPr lang="cs-CZ" sz="2800" b="1" dirty="0" err="1" smtClean="0"/>
              <a:t>Zerzoň</a:t>
            </a:r>
            <a:endParaRPr lang="cs-CZ" sz="2800" b="1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0"/>
            <a:ext cx="6858000" cy="36671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1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Městská knihovna Orlová</a:t>
            </a:r>
            <a:r>
              <a:rPr lang="cs-CZ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        rok   </a:t>
            </a:r>
            <a:r>
              <a:rPr lang="cs-CZ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2007 </a:t>
            </a:r>
            <a:endParaRPr lang="cs-CZ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086639"/>
            <a:ext cx="2434647" cy="182598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960" y="2166064"/>
            <a:ext cx="2660915" cy="199568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040" y="4346161"/>
            <a:ext cx="2906492" cy="21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43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1835696"/>
            <a:ext cx="6172200" cy="1944216"/>
          </a:xfrm>
        </p:spPr>
        <p:txBody>
          <a:bodyPr>
            <a:normAutofit/>
          </a:bodyPr>
          <a:lstStyle/>
          <a:p>
            <a:r>
              <a:rPr lang="cs-CZ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Výpůjčky 257 840</a:t>
            </a:r>
            <a:br>
              <a:rPr lang="cs-CZ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cs-CZ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Návštěvníci 94 300</a:t>
            </a:r>
            <a:endParaRPr lang="cs-CZ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5512" y="4226719"/>
            <a:ext cx="2466975" cy="1847850"/>
          </a:xfrm>
          <a:prstGeom prst="rect">
            <a:avLst/>
          </a:prstGeo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0"/>
            <a:ext cx="6858000" cy="36671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Městská knihovna Orlová</a:t>
            </a:r>
            <a:r>
              <a:rPr lang="cs-CZ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        rok   </a:t>
            </a:r>
            <a:r>
              <a:rPr lang="cs-CZ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2007 </a:t>
            </a:r>
            <a:endParaRPr lang="cs-CZ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462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42900" y="899592"/>
            <a:ext cx="6172200" cy="990592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Březen – Měsíc knihy a internetu</a:t>
            </a:r>
            <a:r>
              <a:rPr lang="cs-CZ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cs-CZ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endParaRPr lang="cs-CZ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0"/>
            <a:ext cx="6858000" cy="36671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1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Městská knihovna Orlová</a:t>
            </a:r>
            <a:r>
              <a:rPr lang="cs-CZ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        rok   </a:t>
            </a:r>
            <a:r>
              <a:rPr lang="cs-CZ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2007 </a:t>
            </a:r>
            <a:endParaRPr lang="cs-CZ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36" y="3734122"/>
            <a:ext cx="2124075" cy="2152650"/>
          </a:xfrm>
          <a:prstGeom prst="rect">
            <a:avLst/>
          </a:prstGeom>
        </p:spPr>
      </p:pic>
      <p:pic>
        <p:nvPicPr>
          <p:cNvPr id="10" name="Zástupný symbol pro obsah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072" y="3048322"/>
            <a:ext cx="1905000" cy="1762125"/>
          </a:xfrm>
        </p:spPr>
      </p:pic>
      <p:cxnSp>
        <p:nvCxnSpPr>
          <p:cNvPr id="13" name="Přímá spojnice 12"/>
          <p:cNvCxnSpPr/>
          <p:nvPr/>
        </p:nvCxnSpPr>
        <p:spPr>
          <a:xfrm>
            <a:off x="8541568" y="853244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70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0"/>
            <a:ext cx="6858000" cy="36671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1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Městská knihovna Orlová</a:t>
            </a:r>
            <a:r>
              <a:rPr lang="cs-CZ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        rok   </a:t>
            </a:r>
            <a:r>
              <a:rPr lang="cs-CZ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2007 </a:t>
            </a:r>
            <a:endParaRPr lang="cs-CZ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017704" y="1113632"/>
            <a:ext cx="47575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Besedy pro dospělé</a:t>
            </a:r>
            <a:endParaRPr lang="cs-CZ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82896" y="3491880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30.1</a:t>
            </a:r>
          </a:p>
          <a:p>
            <a:r>
              <a:rPr lang="cs-CZ" b="1" dirty="0" smtClean="0"/>
              <a:t>Orlová ve fotografii 3. díl</a:t>
            </a:r>
          </a:p>
          <a:p>
            <a:r>
              <a:rPr lang="cs-CZ" dirty="0" smtClean="0"/>
              <a:t>Karel Budín z Klubu přátel staré Orlové</a:t>
            </a:r>
            <a:endParaRPr lang="cs-CZ" dirty="0"/>
          </a:p>
        </p:txBody>
      </p:sp>
      <p:pic>
        <p:nvPicPr>
          <p:cNvPr id="1026" name="Picture 2" descr="S:\Pozvánky a fotky 2007\07.01.30 Budin\P10002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766" y="2786392"/>
            <a:ext cx="1881300" cy="141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S:\Pozvánky a fotky 2007\07.01.30 Budin\P10002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0"/>
          <a:stretch/>
        </p:blipFill>
        <p:spPr bwMode="auto">
          <a:xfrm>
            <a:off x="2568825" y="2184616"/>
            <a:ext cx="1999902" cy="141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1201298" y="6459358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20.2.</a:t>
            </a:r>
          </a:p>
          <a:p>
            <a:r>
              <a:rPr lang="cs-CZ" b="1" dirty="0" smtClean="0"/>
              <a:t>Kouzlo zahrad </a:t>
            </a:r>
          </a:p>
          <a:p>
            <a:r>
              <a:rPr lang="cs-CZ" dirty="0" smtClean="0"/>
              <a:t>Ing. Pavel Slabý</a:t>
            </a:r>
            <a:endParaRPr lang="cs-CZ" dirty="0"/>
          </a:p>
        </p:txBody>
      </p:sp>
      <p:pic>
        <p:nvPicPr>
          <p:cNvPr id="1028" name="Picture 4" descr="S:\Pozvánky a fotky 2007\07.02.20 ing. Slabý\P10002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496" y="6041849"/>
            <a:ext cx="2344463" cy="175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zivatel\AppData\Local\Microsoft\Windows\Temporary Internet Files\Content.IE5\6DHJVZXR\MC90033841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66" y="5619152"/>
            <a:ext cx="1046860" cy="111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sdhorlovamesto.eu/_files/malba%20hasi%C4%8D%C3%A1rna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784" y="2739616"/>
            <a:ext cx="949631" cy="85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10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0"/>
            <a:ext cx="6858000" cy="36671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1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Městská knihovna Orlová</a:t>
            </a:r>
            <a:r>
              <a:rPr lang="cs-CZ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        rok   </a:t>
            </a:r>
            <a:r>
              <a:rPr lang="cs-CZ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2007 </a:t>
            </a:r>
            <a:endParaRPr lang="cs-CZ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017704" y="1113632"/>
            <a:ext cx="47575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Besedy pro dospělé</a:t>
            </a:r>
            <a:endParaRPr lang="cs-CZ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77776" y="4015314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6.3.</a:t>
            </a:r>
          </a:p>
          <a:p>
            <a:r>
              <a:rPr lang="cs-CZ" b="1" dirty="0" smtClean="0"/>
              <a:t>Když se řekne Irena Fuchsová</a:t>
            </a:r>
          </a:p>
          <a:p>
            <a:r>
              <a:rPr lang="cs-CZ" dirty="0" smtClean="0"/>
              <a:t>Spisovatelka Irena Fuchsová</a:t>
            </a:r>
            <a:endParaRPr lang="cs-CZ" dirty="0"/>
          </a:p>
        </p:txBody>
      </p:sp>
      <p:pic>
        <p:nvPicPr>
          <p:cNvPr id="21505" name="Picture 1" descr="S:\Pozvánky a fotky 2007\07.03.06 Fuchsová\2007-03-22-0820-28\P100028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3" r="28810"/>
          <a:stretch/>
        </p:blipFill>
        <p:spPr bwMode="auto">
          <a:xfrm>
            <a:off x="3861048" y="2165055"/>
            <a:ext cx="2413209" cy="23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http://www3.bookfan-static.eu/images/cover/book/3/8/9/7/0/Kdyz-zeny-maji-sve-dny-Irena-Fuchsova---w-231-h-3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969" y="2531659"/>
            <a:ext cx="1071991" cy="164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759480" y="7164288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17.4.</a:t>
            </a:r>
          </a:p>
          <a:p>
            <a:r>
              <a:rPr lang="cs-CZ" b="1" dirty="0" smtClean="0"/>
              <a:t>Lidská sexualita na přelomu tisíciletí</a:t>
            </a:r>
          </a:p>
          <a:p>
            <a:r>
              <a:rPr lang="cs-CZ" dirty="0" smtClean="0"/>
              <a:t>MUDr. Radim Uzel</a:t>
            </a:r>
          </a:p>
        </p:txBody>
      </p:sp>
      <p:pic>
        <p:nvPicPr>
          <p:cNvPr id="21509" name="Picture 5" descr="http://www.knihovna-orlova.cz/knihovna/uzel/P1000454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041" y="5565012"/>
            <a:ext cx="2232909" cy="16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Obálka knih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704" y="6354288"/>
            <a:ext cx="1107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89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8" name="Picture 8" descr="C:\Users\uzivatel\AppData\Local\Microsoft\Windows\Temporary Internet Files\Content.IE5\EXFU7ALT\MC90031055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028" y="5700104"/>
            <a:ext cx="1817827" cy="153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0"/>
            <a:ext cx="6858000" cy="36671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1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Městská knihovna Orlová</a:t>
            </a:r>
            <a:r>
              <a:rPr lang="cs-CZ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        rok   </a:t>
            </a:r>
            <a:r>
              <a:rPr lang="cs-CZ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2007 </a:t>
            </a:r>
            <a:endParaRPr lang="cs-CZ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051096" y="765583"/>
            <a:ext cx="47575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Besedy pro dospělé</a:t>
            </a:r>
            <a:endParaRPr lang="cs-CZ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017704" y="4211960"/>
            <a:ext cx="514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18.9.</a:t>
            </a:r>
          </a:p>
          <a:p>
            <a:r>
              <a:rPr lang="cs-CZ" b="1" dirty="0" smtClean="0"/>
              <a:t>Takový normální život v budhistickém klášteře aneb Co dělají mniši, když se zrovna nemodlí</a:t>
            </a:r>
          </a:p>
          <a:p>
            <a:r>
              <a:rPr lang="cs-CZ" dirty="0" smtClean="0"/>
              <a:t>Jana </a:t>
            </a:r>
            <a:r>
              <a:rPr lang="cs-CZ" dirty="0" err="1" smtClean="0"/>
              <a:t>Neboráková</a:t>
            </a:r>
            <a:endParaRPr lang="cs-CZ" dirty="0" smtClean="0"/>
          </a:p>
        </p:txBody>
      </p:sp>
      <p:pic>
        <p:nvPicPr>
          <p:cNvPr id="20481" name="Picture 1" descr="S:\Pozvánky a fotky 2007\07.09.18 Tibetští mniši\2007-10-02-0955-03\P10006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932" y="1727960"/>
            <a:ext cx="3312000" cy="24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S:\Pozvánky a fotky 2007\07.09.18 Tibetští mniši\2007-10-02-0955-03\P100063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5" t="3383" r="58221"/>
          <a:stretch/>
        </p:blipFill>
        <p:spPr bwMode="auto">
          <a:xfrm>
            <a:off x="1700808" y="1636473"/>
            <a:ext cx="1119824" cy="255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1051096" y="7236296"/>
            <a:ext cx="514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2.10.</a:t>
            </a:r>
          </a:p>
          <a:p>
            <a:r>
              <a:rPr lang="cs-CZ" b="1" dirty="0" smtClean="0"/>
              <a:t>Cestou necestou Irskem</a:t>
            </a:r>
          </a:p>
          <a:p>
            <a:r>
              <a:rPr lang="cs-CZ" dirty="0" smtClean="0"/>
              <a:t>Mgr. Stanislav </a:t>
            </a:r>
            <a:r>
              <a:rPr lang="cs-CZ" dirty="0" err="1" smtClean="0"/>
              <a:t>Staniek</a:t>
            </a:r>
            <a:endParaRPr lang="cs-CZ" dirty="0" smtClean="0"/>
          </a:p>
        </p:txBody>
      </p:sp>
      <p:pic>
        <p:nvPicPr>
          <p:cNvPr id="20484" name="Picture 4" descr="S:\Pozvánky a fotky 2007\07.10.02 Cestou necestou Irskem\2007-10-03-0803-02\P100064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0" t="6148" r="12296" b="15825"/>
          <a:stretch/>
        </p:blipFill>
        <p:spPr bwMode="auto">
          <a:xfrm>
            <a:off x="3518287" y="5412289"/>
            <a:ext cx="3092834" cy="24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7" descr="http://files.lvitlapou.webnode.cz/200000160-8e6fa8f6a0/mapa%20irsk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942" y="5991408"/>
            <a:ext cx="1028898" cy="132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19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0"/>
            <a:ext cx="6858000" cy="36671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1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Městská knihovna Orlová</a:t>
            </a:r>
            <a:r>
              <a:rPr lang="cs-CZ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        rok   </a:t>
            </a:r>
            <a:r>
              <a:rPr lang="cs-CZ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2007 </a:t>
            </a:r>
            <a:endParaRPr lang="cs-CZ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051096" y="765583"/>
            <a:ext cx="47575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Besedy pro dospělé</a:t>
            </a:r>
            <a:endParaRPr lang="cs-CZ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48680" y="4236125"/>
            <a:ext cx="514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16.10.</a:t>
            </a:r>
          </a:p>
          <a:p>
            <a:r>
              <a:rPr lang="cs-CZ" b="1" dirty="0" smtClean="0"/>
              <a:t>Odhalené i neodhalené  taje a záhady</a:t>
            </a:r>
          </a:p>
          <a:p>
            <a:r>
              <a:rPr lang="cs-CZ" dirty="0" smtClean="0"/>
              <a:t>Arnošt Vašíček</a:t>
            </a:r>
          </a:p>
        </p:txBody>
      </p:sp>
      <p:pic>
        <p:nvPicPr>
          <p:cNvPr id="19457" name="Picture 1" descr="S:\Pozvánky a fotky 2007\07.10.16 Vašíček -Ďáblova bible\P10006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5" t="12034" r="7571" b="46987"/>
          <a:stretch/>
        </p:blipFill>
        <p:spPr bwMode="auto">
          <a:xfrm>
            <a:off x="1458048" y="2771800"/>
            <a:ext cx="1851028" cy="166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S:\Pozvánky a fotky 2007\07.10.16 Vašíček -Ďáblova bible\P10006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707" y="1830791"/>
            <a:ext cx="3216000" cy="24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www.pragueout.cz/UserFiles/dablova-bible%281%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679" y="1698402"/>
            <a:ext cx="1260801" cy="89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95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 rot="10800000" flipV="1">
            <a:off x="514350" y="366712"/>
            <a:ext cx="5002882" cy="1757015"/>
          </a:xfrm>
        </p:spPr>
        <p:txBody>
          <a:bodyPr/>
          <a:lstStyle/>
          <a:p>
            <a:r>
              <a:rPr lang="cs-CZ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Pro </a:t>
            </a:r>
            <a:r>
              <a:rPr lang="cs-CZ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děti</a:t>
            </a:r>
            <a:br>
              <a:rPr lang="cs-CZ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endParaRPr lang="cs-CZ" b="1" dirty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Podnadpis 7"/>
          <p:cNvSpPr>
            <a:spLocks noGrp="1"/>
          </p:cNvSpPr>
          <p:nvPr>
            <p:ph type="subTitle" idx="1"/>
          </p:nvPr>
        </p:nvSpPr>
        <p:spPr>
          <a:xfrm>
            <a:off x="-387424" y="5936010"/>
            <a:ext cx="3168352" cy="1588317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chemeClr val="tx1"/>
                </a:solidFill>
              </a:rPr>
              <a:t>21.2.</a:t>
            </a:r>
            <a:endParaRPr lang="cs-CZ" sz="2400" b="1" dirty="0">
              <a:solidFill>
                <a:schemeClr val="tx1"/>
              </a:solidFill>
            </a:endParaRPr>
          </a:p>
          <a:p>
            <a:r>
              <a:rPr lang="cs-CZ" sz="2400" b="1" dirty="0" smtClean="0">
                <a:solidFill>
                  <a:schemeClr val="tx1"/>
                </a:solidFill>
              </a:rPr>
              <a:t>Zbraně</a:t>
            </a:r>
          </a:p>
          <a:p>
            <a:r>
              <a:rPr lang="cs-CZ" sz="2400" dirty="0" err="1" smtClean="0">
                <a:solidFill>
                  <a:schemeClr val="tx1"/>
                </a:solidFill>
              </a:rPr>
              <a:t>p.Šimon</a:t>
            </a:r>
            <a:endParaRPr lang="cs-CZ" sz="2400" dirty="0">
              <a:solidFill>
                <a:schemeClr val="tx1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98" y="2558428"/>
            <a:ext cx="2211388" cy="2947988"/>
          </a:xfr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0"/>
            <a:ext cx="6858000" cy="36671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1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Městská knihovna Orlová</a:t>
            </a:r>
            <a:r>
              <a:rPr lang="cs-CZ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        rok   </a:t>
            </a:r>
            <a:r>
              <a:rPr lang="cs-CZ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2007 </a:t>
            </a:r>
            <a:endParaRPr lang="cs-CZ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606" y="1763688"/>
            <a:ext cx="2852936" cy="213970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968" y="4306714"/>
            <a:ext cx="3192397" cy="239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04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7623" y="354645"/>
            <a:ext cx="4356639" cy="105047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Pro děti</a:t>
            </a:r>
            <a:r>
              <a:rPr lang="cs-CZ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cs-CZ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endParaRPr lang="cs-CZ" dirty="0"/>
          </a:p>
        </p:txBody>
      </p:sp>
      <p:sp>
        <p:nvSpPr>
          <p:cNvPr id="8" name="Podnadpis 7"/>
          <p:cNvSpPr>
            <a:spLocks noGrp="1"/>
          </p:cNvSpPr>
          <p:nvPr>
            <p:ph type="subTitle" idx="1"/>
          </p:nvPr>
        </p:nvSpPr>
        <p:spPr>
          <a:xfrm>
            <a:off x="236592" y="5161897"/>
            <a:ext cx="2688352" cy="1498335"/>
          </a:xfrm>
        </p:spPr>
        <p:txBody>
          <a:bodyPr>
            <a:noAutofit/>
          </a:bodyPr>
          <a:lstStyle/>
          <a:p>
            <a:r>
              <a:rPr lang="cs-CZ" sz="2800" b="1" dirty="0" smtClean="0"/>
              <a:t>7.3.</a:t>
            </a:r>
          </a:p>
          <a:p>
            <a:r>
              <a:rPr lang="cs-CZ" sz="2800" b="1" dirty="0" smtClean="0"/>
              <a:t>Pasování na čtenáře</a:t>
            </a:r>
            <a:endParaRPr lang="cs-CZ" sz="2800" b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35" y="2252154"/>
            <a:ext cx="2795588" cy="2095500"/>
          </a:xfr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0"/>
            <a:ext cx="6858000" cy="36671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1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Městská knihovna Orlová</a:t>
            </a:r>
            <a:r>
              <a:rPr lang="cs-CZ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        rok   </a:t>
            </a:r>
            <a:r>
              <a:rPr lang="cs-CZ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2007 </a:t>
            </a:r>
            <a:endParaRPr lang="cs-CZ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077" y="2538063"/>
            <a:ext cx="2564904" cy="192367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878" y="4778206"/>
            <a:ext cx="3020955" cy="226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13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470</Words>
  <Application>Microsoft Office PowerPoint</Application>
  <PresentationFormat>Předvádění na obrazovce (4:3)</PresentationFormat>
  <Paragraphs>149</Paragraphs>
  <Slides>24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7" baseType="lpstr">
      <vt:lpstr>Arial</vt:lpstr>
      <vt:lpstr>Calibri</vt:lpstr>
      <vt:lpstr>Motiv systému Office</vt:lpstr>
      <vt:lpstr>Prezentace aplikace PowerPoint</vt:lpstr>
      <vt:lpstr>Městská knihovna Orlová                                             rok 2007</vt:lpstr>
      <vt:lpstr>Březen – Měsíc knihy a internetu </vt:lpstr>
      <vt:lpstr>Prezentace aplikace PowerPoint</vt:lpstr>
      <vt:lpstr>Prezentace aplikace PowerPoint</vt:lpstr>
      <vt:lpstr>Prezentace aplikace PowerPoint</vt:lpstr>
      <vt:lpstr>Prezentace aplikace PowerPoint</vt:lpstr>
      <vt:lpstr>Pro děti </vt:lpstr>
      <vt:lpstr>Pro děti </vt:lpstr>
      <vt:lpstr>Pro děti </vt:lpstr>
      <vt:lpstr>Pro děti </vt:lpstr>
      <vt:lpstr>Výzdoba oken Dětské odděělení </vt:lpstr>
      <vt:lpstr>Týden knihoven </vt:lpstr>
      <vt:lpstr>Hudební akce </vt:lpstr>
      <vt:lpstr>Hudební akce </vt:lpstr>
      <vt:lpstr>Hudební akce </vt:lpstr>
      <vt:lpstr>Hudební akce </vt:lpstr>
      <vt:lpstr>Hudební akce </vt:lpstr>
      <vt:lpstr>Výtvarné dílny </vt:lpstr>
      <vt:lpstr>Výtvarné dílny </vt:lpstr>
      <vt:lpstr>Výstavy </vt:lpstr>
      <vt:lpstr>Výstavy </vt:lpstr>
      <vt:lpstr>Výstavy </vt:lpstr>
      <vt:lpstr>Výpůjčky 257 840 Návštěvníci 94 300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uzivatel</dc:creator>
  <cp:lastModifiedBy>ředitelka</cp:lastModifiedBy>
  <cp:revision>52</cp:revision>
  <dcterms:created xsi:type="dcterms:W3CDTF">2013-03-15T15:24:55Z</dcterms:created>
  <dcterms:modified xsi:type="dcterms:W3CDTF">2017-04-24T09:06:06Z</dcterms:modified>
</cp:coreProperties>
</file>